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Oswald"/>
      <p:regular r:id="rId21"/>
      <p:bold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Oswald-bold.fntdata"/><Relationship Id="rId21" Type="http://schemas.openxmlformats.org/officeDocument/2006/relationships/font" Target="fonts/Oswald-regular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44de5ec0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44de5ec0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5e99e687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5e99e68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5e99e687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5e99e687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5e99e687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5e99e68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5e99e687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5e99e687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44de5ec0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44de5ec0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44de5ec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44de5ec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44de5ec0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44de5ec0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44de5ec0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b44de5ec0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44de5ec0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44de5ec0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44de5ec0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44de5ec0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98b9abd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98b9abd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44de5ec0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44de5ec0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44de5ec0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44de5ec0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36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emanuelepaluzzi.it/2019/03/04/cose-firebase/" TargetMode="External"/><Relationship Id="rId4" Type="http://schemas.openxmlformats.org/officeDocument/2006/relationships/hyperlink" Target="https://www.html.it/articoli/firebase/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s://www.mongodb.com/firebase-vs-mongodb" TargetMode="External"/><Relationship Id="rId6" Type="http://schemas.openxmlformats.org/officeDocument/2006/relationships/hyperlink" Target="https://firebase.google.com/docs?hl=it" TargetMode="External"/><Relationship Id="rId7" Type="http://schemas.openxmlformats.org/officeDocument/2006/relationships/hyperlink" Target="https://firebase.google.com/docs/database" TargetMode="External"/><Relationship Id="rId8" Type="http://schemas.openxmlformats.org/officeDocument/2006/relationships/hyperlink" Target="https://firebase.google.com/docs/cli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gif"/><Relationship Id="rId5" Type="http://schemas.openxmlformats.org/officeDocument/2006/relationships/image" Target="../media/image11.png"/><Relationship Id="rId6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6.gif"/><Relationship Id="rId6" Type="http://schemas.openxmlformats.org/officeDocument/2006/relationships/image" Target="../media/image14.gif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9.gif"/><Relationship Id="rId6" Type="http://schemas.openxmlformats.org/officeDocument/2006/relationships/image" Target="../media/image11.png"/><Relationship Id="rId7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9BE5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Developers Italia: Firebase potenziata per diventare una piattaforma  per app unificata"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75" y="548263"/>
            <a:ext cx="7743826" cy="396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34498" l="34989" r="14477" t="36615"/>
          <a:stretch/>
        </p:blipFill>
        <p:spPr>
          <a:xfrm>
            <a:off x="3392300" y="1881100"/>
            <a:ext cx="4832824" cy="13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335325" y="2995925"/>
            <a:ext cx="265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 Alex Gaiga e Giovanni Castaldini</a:t>
            </a:r>
            <a:endParaRPr b="1"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9BE5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311700" y="1152475"/>
            <a:ext cx="2387100" cy="34164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 </a:t>
            </a:r>
            <a:r>
              <a:rPr lang="it">
                <a:solidFill>
                  <a:srgbClr val="FFFFFF"/>
                </a:solidFill>
              </a:rPr>
              <a:t> </a:t>
            </a:r>
            <a:r>
              <a:rPr lang="it">
                <a:solidFill>
                  <a:srgbClr val="FFFFFF"/>
                </a:solidFill>
              </a:rPr>
              <a:t>Prestazioni</a:t>
            </a:r>
            <a:r>
              <a:rPr lang="it">
                <a:solidFill>
                  <a:srgbClr val="FFFFFF"/>
                </a:solidFill>
              </a:rPr>
              <a:t> </a:t>
            </a:r>
            <a:r>
              <a:rPr lang="it">
                <a:solidFill>
                  <a:srgbClr val="FFFFFF"/>
                </a:solidFill>
              </a:rPr>
              <a:t>elevate per app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  Versione server per diversi S.O.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  Alto livello di sicurezza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  API proprietarie con protocollo JSON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>
                <a:solidFill>
                  <a:srgbClr val="FFFFFF"/>
                </a:solidFill>
              </a:rPr>
              <a:t>  Applicazioni su larga scala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AWS Marketplace: MongoDB Atlas" id="151" name="Google Shape;151;p22"/>
          <p:cNvPicPr preferRelativeResize="0"/>
          <p:nvPr/>
        </p:nvPicPr>
        <p:blipFill rotWithShape="1">
          <a:blip r:embed="rId3">
            <a:alphaModFix/>
          </a:blip>
          <a:srcRect b="36776" l="0" r="0" t="36441"/>
          <a:stretch/>
        </p:blipFill>
        <p:spPr>
          <a:xfrm>
            <a:off x="314625" y="464325"/>
            <a:ext cx="2381250" cy="637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rebase Brand Guidelines"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775" y="538612"/>
            <a:ext cx="2001999" cy="563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MySQL Logo in SVG Vector or PNG File Format - Logo.wine" id="153" name="Google Shape;153;p22"/>
          <p:cNvPicPr preferRelativeResize="0"/>
          <p:nvPr/>
        </p:nvPicPr>
        <p:blipFill rotWithShape="1">
          <a:blip r:embed="rId5">
            <a:alphaModFix/>
          </a:blip>
          <a:srcRect b="18290" l="10090" r="9568" t="15798"/>
          <a:stretch/>
        </p:blipFill>
        <p:spPr>
          <a:xfrm>
            <a:off x="6486725" y="133600"/>
            <a:ext cx="1667150" cy="91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219225" y="1152475"/>
            <a:ext cx="2387100" cy="34164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it">
                <a:solidFill>
                  <a:srgbClr val="FFFFFF"/>
                </a:solidFill>
              </a:rPr>
              <a:t>API per Android, iOS, JS, HTTP RESTful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it">
                <a:solidFill>
                  <a:srgbClr val="FFFFFF"/>
                </a:solidFill>
              </a:rPr>
              <a:t>Server ospitato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it">
                <a:solidFill>
                  <a:srgbClr val="FFFFFF"/>
                </a:solidFill>
              </a:rPr>
              <a:t>Applicazioni su piccola scala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it">
                <a:solidFill>
                  <a:srgbClr val="FFFFFF"/>
                </a:solidFill>
              </a:rPr>
              <a:t>Utilizza NoSQL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6126750" y="1152475"/>
            <a:ext cx="2387100" cy="3416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    Numerosi linguaggi di programmazione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    Open-source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    Utilizza SQL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    Versione server per diversi S.O.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AWS Marketplace: MongoDB Atlas" id="156" name="Google Shape;156;p22"/>
          <p:cNvPicPr preferRelativeResize="0"/>
          <p:nvPr/>
        </p:nvPicPr>
        <p:blipFill rotWithShape="1">
          <a:blip r:embed="rId6">
            <a:alphaModFix/>
          </a:blip>
          <a:srcRect b="36776" l="5015" r="81662" t="36441"/>
          <a:stretch/>
        </p:blipFill>
        <p:spPr>
          <a:xfrm>
            <a:off x="356225" y="1183675"/>
            <a:ext cx="171225" cy="344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WS Marketplace: MongoDB Atlas" id="157" name="Google Shape;157;p22"/>
          <p:cNvPicPr preferRelativeResize="0"/>
          <p:nvPr/>
        </p:nvPicPr>
        <p:blipFill rotWithShape="1">
          <a:blip r:embed="rId6">
            <a:alphaModFix/>
          </a:blip>
          <a:srcRect b="36776" l="5015" r="81662" t="36441"/>
          <a:stretch/>
        </p:blipFill>
        <p:spPr>
          <a:xfrm>
            <a:off x="356225" y="1835325"/>
            <a:ext cx="171225" cy="344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WS Marketplace: MongoDB Atlas" id="158" name="Google Shape;158;p22"/>
          <p:cNvPicPr preferRelativeResize="0"/>
          <p:nvPr/>
        </p:nvPicPr>
        <p:blipFill rotWithShape="1">
          <a:blip r:embed="rId6">
            <a:alphaModFix/>
          </a:blip>
          <a:srcRect b="36776" l="5015" r="81662" t="36441"/>
          <a:stretch/>
        </p:blipFill>
        <p:spPr>
          <a:xfrm>
            <a:off x="356225" y="2535325"/>
            <a:ext cx="171225" cy="344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WS Marketplace: MongoDB Atlas" id="159" name="Google Shape;159;p22"/>
          <p:cNvPicPr preferRelativeResize="0"/>
          <p:nvPr/>
        </p:nvPicPr>
        <p:blipFill rotWithShape="1">
          <a:blip r:embed="rId6">
            <a:alphaModFix/>
          </a:blip>
          <a:srcRect b="36776" l="5015" r="81662" t="36441"/>
          <a:stretch/>
        </p:blipFill>
        <p:spPr>
          <a:xfrm>
            <a:off x="356225" y="3235325"/>
            <a:ext cx="171225" cy="344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WS Marketplace: MongoDB Atlas" id="160" name="Google Shape;160;p22"/>
          <p:cNvPicPr preferRelativeResize="0"/>
          <p:nvPr/>
        </p:nvPicPr>
        <p:blipFill rotWithShape="1">
          <a:blip r:embed="rId6">
            <a:alphaModFix/>
          </a:blip>
          <a:srcRect b="36776" l="5015" r="81662" t="36441"/>
          <a:stretch/>
        </p:blipFill>
        <p:spPr>
          <a:xfrm>
            <a:off x="356225" y="3886975"/>
            <a:ext cx="171225" cy="344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rebase Brand Guidelines" id="161" name="Google Shape;161;p22"/>
          <p:cNvPicPr preferRelativeResize="0"/>
          <p:nvPr/>
        </p:nvPicPr>
        <p:blipFill rotWithShape="1">
          <a:blip r:embed="rId7">
            <a:alphaModFix/>
          </a:blip>
          <a:srcRect b="0" l="0" r="78843" t="0"/>
          <a:stretch/>
        </p:blipFill>
        <p:spPr>
          <a:xfrm>
            <a:off x="3361350" y="1241875"/>
            <a:ext cx="283126" cy="376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rebase Brand Guidelines" id="162" name="Google Shape;162;p22"/>
          <p:cNvPicPr preferRelativeResize="0"/>
          <p:nvPr/>
        </p:nvPicPr>
        <p:blipFill rotWithShape="1">
          <a:blip r:embed="rId7">
            <a:alphaModFix/>
          </a:blip>
          <a:srcRect b="0" l="0" r="78843" t="0"/>
          <a:stretch/>
        </p:blipFill>
        <p:spPr>
          <a:xfrm>
            <a:off x="3361350" y="2075575"/>
            <a:ext cx="283126" cy="376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rebase Brand Guidelines" id="163" name="Google Shape;163;p22"/>
          <p:cNvPicPr preferRelativeResize="0"/>
          <p:nvPr/>
        </p:nvPicPr>
        <p:blipFill rotWithShape="1">
          <a:blip r:embed="rId7">
            <a:alphaModFix/>
          </a:blip>
          <a:srcRect b="0" l="0" r="78843" t="0"/>
          <a:stretch/>
        </p:blipFill>
        <p:spPr>
          <a:xfrm>
            <a:off x="3361350" y="2478200"/>
            <a:ext cx="283126" cy="376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rebase Brand Guidelines" id="164" name="Google Shape;164;p22"/>
          <p:cNvPicPr preferRelativeResize="0"/>
          <p:nvPr/>
        </p:nvPicPr>
        <p:blipFill rotWithShape="1">
          <a:blip r:embed="rId7">
            <a:alphaModFix/>
          </a:blip>
          <a:srcRect b="0" l="0" r="78843" t="0"/>
          <a:stretch/>
        </p:blipFill>
        <p:spPr>
          <a:xfrm>
            <a:off x="3361350" y="3056475"/>
            <a:ext cx="283126" cy="376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MySQL Logo in SVG Vector or PNG File Format - Logo.wine" id="165" name="Google Shape;165;p22"/>
          <p:cNvPicPr preferRelativeResize="0"/>
          <p:nvPr/>
        </p:nvPicPr>
        <p:blipFill rotWithShape="1">
          <a:blip r:embed="rId8">
            <a:alphaModFix/>
          </a:blip>
          <a:srcRect b="43475" l="58005" r="9568" t="15797"/>
          <a:stretch/>
        </p:blipFill>
        <p:spPr>
          <a:xfrm>
            <a:off x="6152725" y="1204013"/>
            <a:ext cx="362526" cy="303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MySQL Logo in SVG Vector or PNG File Format - Logo.wine" id="166" name="Google Shape;166;p22"/>
          <p:cNvPicPr preferRelativeResize="0"/>
          <p:nvPr/>
        </p:nvPicPr>
        <p:blipFill rotWithShape="1">
          <a:blip r:embed="rId8">
            <a:alphaModFix/>
          </a:blip>
          <a:srcRect b="43475" l="58005" r="9568" t="15797"/>
          <a:stretch/>
        </p:blipFill>
        <p:spPr>
          <a:xfrm>
            <a:off x="6152725" y="2318563"/>
            <a:ext cx="362526" cy="303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MySQL Logo in SVG Vector or PNG File Format - Logo.wine" id="167" name="Google Shape;167;p22"/>
          <p:cNvPicPr preferRelativeResize="0"/>
          <p:nvPr/>
        </p:nvPicPr>
        <p:blipFill rotWithShape="1">
          <a:blip r:embed="rId8">
            <a:alphaModFix/>
          </a:blip>
          <a:srcRect b="43475" l="58005" r="9568" t="15797"/>
          <a:stretch/>
        </p:blipFill>
        <p:spPr>
          <a:xfrm>
            <a:off x="6152725" y="2777788"/>
            <a:ext cx="362526" cy="303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MySQL Logo in SVG Vector or PNG File Format - Logo.wine" id="168" name="Google Shape;168;p22"/>
          <p:cNvPicPr preferRelativeResize="0"/>
          <p:nvPr/>
        </p:nvPicPr>
        <p:blipFill rotWithShape="1">
          <a:blip r:embed="rId8">
            <a:alphaModFix/>
          </a:blip>
          <a:srcRect b="43475" l="58005" r="9568" t="15797"/>
          <a:stretch/>
        </p:blipFill>
        <p:spPr>
          <a:xfrm>
            <a:off x="6152725" y="3255650"/>
            <a:ext cx="362526" cy="3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9BE5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/>
        </p:nvSpPr>
        <p:spPr>
          <a:xfrm>
            <a:off x="437050" y="300413"/>
            <a:ext cx="655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Iniziare un nuovo progetto Web</a:t>
            </a:r>
            <a:endParaRPr sz="2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Developers Italia: Firebase potenziata per diventare una piattaforma  per app unificata" id="174" name="Google Shape;174;p23"/>
          <p:cNvPicPr preferRelativeResize="0"/>
          <p:nvPr/>
        </p:nvPicPr>
        <p:blipFill rotWithShape="1">
          <a:blip r:embed="rId3">
            <a:alphaModFix/>
          </a:blip>
          <a:srcRect b="30022" l="14106" r="70370" t="28560"/>
          <a:stretch/>
        </p:blipFill>
        <p:spPr>
          <a:xfrm>
            <a:off x="236700" y="390150"/>
            <a:ext cx="285151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 rotWithShape="1">
          <a:blip r:embed="rId4">
            <a:alphaModFix/>
          </a:blip>
          <a:srcRect b="0" l="63730" r="0" t="0"/>
          <a:stretch/>
        </p:blipFill>
        <p:spPr>
          <a:xfrm rot="773947">
            <a:off x="4993926" y="-302222"/>
            <a:ext cx="4967972" cy="6186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700" y="964846"/>
            <a:ext cx="2653725" cy="14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160500" y="2387425"/>
            <a:ext cx="151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Selezionare Web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1075" y="2756725"/>
            <a:ext cx="2478701" cy="14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1611075" y="2139900"/>
            <a:ext cx="1013389" cy="569383"/>
          </a:xfrm>
          <a:custGeom>
            <a:rect b="b" l="l" r="r" t="t"/>
            <a:pathLst>
              <a:path extrusionOk="0" h="31358" w="21798">
                <a:moveTo>
                  <a:pt x="0" y="0"/>
                </a:moveTo>
                <a:cubicBezTo>
                  <a:pt x="0" y="5736"/>
                  <a:pt x="8995" y="13508"/>
                  <a:pt x="13767" y="10325"/>
                </a:cubicBezTo>
                <a:cubicBezTo>
                  <a:pt x="16356" y="8598"/>
                  <a:pt x="11196" y="1285"/>
                  <a:pt x="8413" y="2677"/>
                </a:cubicBezTo>
                <a:cubicBezTo>
                  <a:pt x="-1022" y="7398"/>
                  <a:pt x="15944" y="22581"/>
                  <a:pt x="21798" y="31358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stealth"/>
            <a:tailEnd len="med" w="med" type="stealth"/>
          </a:ln>
        </p:spPr>
      </p:sp>
      <p:sp>
        <p:nvSpPr>
          <p:cNvPr id="180" name="Google Shape;180;p23"/>
          <p:cNvSpPr txBox="1"/>
          <p:nvPr/>
        </p:nvSpPr>
        <p:spPr>
          <a:xfrm>
            <a:off x="198750" y="3584000"/>
            <a:ext cx="143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Registrare l’applicazione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9BE5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/>
        </p:nvSpPr>
        <p:spPr>
          <a:xfrm>
            <a:off x="589450" y="300425"/>
            <a:ext cx="324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Realtime Database</a:t>
            </a:r>
            <a:endParaRPr sz="2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Developers Italia: Firebase potenziata per diventare una piattaforma  per app unificata" id="186" name="Google Shape;186;p24"/>
          <p:cNvPicPr preferRelativeResize="0"/>
          <p:nvPr/>
        </p:nvPicPr>
        <p:blipFill rotWithShape="1">
          <a:blip r:embed="rId3">
            <a:alphaModFix/>
          </a:blip>
          <a:srcRect b="30022" l="14106" r="70370" t="28560"/>
          <a:stretch/>
        </p:blipFill>
        <p:spPr>
          <a:xfrm>
            <a:off x="236700" y="390150"/>
            <a:ext cx="285151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 rotWithShape="1">
          <a:blip r:embed="rId4">
            <a:alphaModFix/>
          </a:blip>
          <a:srcRect b="0" l="63730" r="0" t="0"/>
          <a:stretch/>
        </p:blipFill>
        <p:spPr>
          <a:xfrm rot="773947">
            <a:off x="5980451" y="-263997"/>
            <a:ext cx="4967972" cy="6186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700" y="1022225"/>
            <a:ext cx="2463075" cy="12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160500" y="2234700"/>
            <a:ext cx="17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Creare un database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7025" y="2416600"/>
            <a:ext cx="2463075" cy="12624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/>
          <p:nvPr/>
        </p:nvSpPr>
        <p:spPr>
          <a:xfrm>
            <a:off x="2729650" y="1369248"/>
            <a:ext cx="583153" cy="1047356"/>
          </a:xfrm>
          <a:custGeom>
            <a:rect b="b" l="l" r="r" t="t"/>
            <a:pathLst>
              <a:path extrusionOk="0" h="33502" w="26387">
                <a:moveTo>
                  <a:pt x="0" y="6351"/>
                </a:moveTo>
                <a:cubicBezTo>
                  <a:pt x="5866" y="11240"/>
                  <a:pt x="14691" y="13583"/>
                  <a:pt x="22180" y="12087"/>
                </a:cubicBezTo>
                <a:cubicBezTo>
                  <a:pt x="25930" y="11338"/>
                  <a:pt x="25731" y="2034"/>
                  <a:pt x="22180" y="615"/>
                </a:cubicBezTo>
                <a:cubicBezTo>
                  <a:pt x="19919" y="-289"/>
                  <a:pt x="16896" y="-36"/>
                  <a:pt x="14914" y="1379"/>
                </a:cubicBezTo>
                <a:cubicBezTo>
                  <a:pt x="12318" y="3233"/>
                  <a:pt x="14180" y="7770"/>
                  <a:pt x="14532" y="10940"/>
                </a:cubicBezTo>
                <a:cubicBezTo>
                  <a:pt x="15469" y="19384"/>
                  <a:pt x="22580" y="25907"/>
                  <a:pt x="26387" y="33502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2" name="Google Shape;192;p24"/>
          <p:cNvSpPr txBox="1"/>
          <p:nvPr/>
        </p:nvSpPr>
        <p:spPr>
          <a:xfrm>
            <a:off x="192900" y="3009400"/>
            <a:ext cx="189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Impostare la località su Stati Uniti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702" y="3968875"/>
            <a:ext cx="1892400" cy="99643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/>
          <p:nvPr/>
        </p:nvSpPr>
        <p:spPr>
          <a:xfrm>
            <a:off x="2129100" y="3719825"/>
            <a:ext cx="1948536" cy="676355"/>
          </a:xfrm>
          <a:custGeom>
            <a:rect b="b" l="l" r="r" t="t"/>
            <a:pathLst>
              <a:path extrusionOk="0" h="35453" w="33817">
                <a:moveTo>
                  <a:pt x="29829" y="0"/>
                </a:moveTo>
                <a:cubicBezTo>
                  <a:pt x="36191" y="6362"/>
                  <a:pt x="34740" y="23428"/>
                  <a:pt x="26387" y="26770"/>
                </a:cubicBezTo>
                <a:cubicBezTo>
                  <a:pt x="23421" y="27957"/>
                  <a:pt x="20105" y="21065"/>
                  <a:pt x="21798" y="18356"/>
                </a:cubicBezTo>
                <a:cubicBezTo>
                  <a:pt x="23826" y="15111"/>
                  <a:pt x="32342" y="14262"/>
                  <a:pt x="33271" y="17974"/>
                </a:cubicBezTo>
                <a:cubicBezTo>
                  <a:pt x="34764" y="23942"/>
                  <a:pt x="28063" y="29857"/>
                  <a:pt x="22945" y="33271"/>
                </a:cubicBezTo>
                <a:cubicBezTo>
                  <a:pt x="16579" y="37517"/>
                  <a:pt x="7653" y="34036"/>
                  <a:pt x="0" y="34036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95" name="Google Shape;195;p24"/>
          <p:cNvSpPr txBox="1"/>
          <p:nvPr/>
        </p:nvSpPr>
        <p:spPr>
          <a:xfrm>
            <a:off x="2129100" y="4654275"/>
            <a:ext cx="203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Avviare in modalità di test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9BE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5"/>
          <p:cNvPicPr preferRelativeResize="0"/>
          <p:nvPr/>
        </p:nvPicPr>
        <p:blipFill rotWithShape="1">
          <a:blip r:embed="rId3">
            <a:alphaModFix/>
          </a:blip>
          <a:srcRect b="0" l="63730" r="0" t="0"/>
          <a:stretch/>
        </p:blipFill>
        <p:spPr>
          <a:xfrm rot="11">
            <a:off x="5668900" y="5"/>
            <a:ext cx="3475101" cy="514349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236700" y="780075"/>
            <a:ext cx="42855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>
                <a:solidFill>
                  <a:srgbClr val="FFFFFF"/>
                </a:solidFill>
              </a:rPr>
              <a:t>Impostazione</a:t>
            </a:r>
            <a:r>
              <a:rPr lang="it">
                <a:solidFill>
                  <a:srgbClr val="FFFFFF"/>
                </a:solidFill>
              </a:rPr>
              <a:t>: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Google Developers Italia: Firebase potenziata per diventare una piattaforma  per app unificata" id="202" name="Google Shape;202;p25"/>
          <p:cNvPicPr preferRelativeResize="0"/>
          <p:nvPr/>
        </p:nvPicPr>
        <p:blipFill rotWithShape="1">
          <a:blip r:embed="rId4">
            <a:alphaModFix/>
          </a:blip>
          <a:srcRect b="30022" l="14106" r="70370" t="28560"/>
          <a:stretch/>
        </p:blipFill>
        <p:spPr>
          <a:xfrm>
            <a:off x="236700" y="390150"/>
            <a:ext cx="285151" cy="3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563650" y="300413"/>
            <a:ext cx="324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Codice Javascript</a:t>
            </a:r>
            <a:endParaRPr sz="2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3353275" y="2178800"/>
            <a:ext cx="5373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00">
                <a:solidFill>
                  <a:srgbClr val="FFD966"/>
                </a:solidFill>
                <a:latin typeface="Oswald"/>
                <a:ea typeface="Oswald"/>
                <a:cs typeface="Oswald"/>
                <a:sym typeface="Oswald"/>
              </a:rPr>
              <a:t>&lt;!-- CONFIGURAZIONE APP FIREBASE --&gt;</a:t>
            </a:r>
            <a:endParaRPr sz="1000">
              <a:solidFill>
                <a:srgbClr val="FFD9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&lt;script&gt;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r>
              <a:rPr lang="it" sz="1000">
                <a:solidFill>
                  <a:srgbClr val="9900FF"/>
                </a:solidFill>
                <a:latin typeface="Oswald"/>
                <a:ea typeface="Oswald"/>
                <a:cs typeface="Oswald"/>
                <a:sym typeface="Oswald"/>
              </a:rPr>
              <a:t>var</a:t>
            </a: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firebaseConfig = {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apiKey:xxxxxxxxxx,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authDomain                                                                                                        //Valori acquisibili da database tramite pannello di controllo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databaseURL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projectId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storageBucket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messagingSenderId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appId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measurementId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};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  firebase</a:t>
            </a: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r>
              <a:rPr lang="it" sz="1000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initializeApp</a:t>
            </a: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(firebaseConfig);                                                                  // Inizializzazione database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&lt;/script&gt;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133275" y="1142075"/>
            <a:ext cx="8448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>
                <a:solidFill>
                  <a:srgbClr val="FFD966"/>
                </a:solidFill>
                <a:latin typeface="Oswald"/>
                <a:ea typeface="Oswald"/>
                <a:cs typeface="Oswald"/>
                <a:sym typeface="Oswald"/>
              </a:rPr>
              <a:t>&lt;!-- LIBRERIE FIREBASE --&gt;</a:t>
            </a:r>
            <a:endParaRPr sz="800">
              <a:solidFill>
                <a:srgbClr val="FFD9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&lt;script src="</a:t>
            </a:r>
            <a:r>
              <a:rPr lang="it" sz="800">
                <a:solidFill>
                  <a:srgbClr val="FF00FF"/>
                </a:solidFill>
                <a:latin typeface="Oswald"/>
                <a:ea typeface="Oswald"/>
                <a:cs typeface="Oswald"/>
                <a:sym typeface="Oswald"/>
              </a:rPr>
              <a:t>https://www.gstatic.com/firebasejs/8.2.5/firebase-app.js"</a:t>
            </a:r>
            <a:r>
              <a:rPr lang="it" sz="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&gt;&lt;/script&gt;</a:t>
            </a:r>
            <a:endParaRPr sz="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&lt;script src="</a:t>
            </a:r>
            <a:r>
              <a:rPr lang="it" sz="800">
                <a:solidFill>
                  <a:srgbClr val="FF00FF"/>
                </a:solidFill>
                <a:latin typeface="Oswald"/>
                <a:ea typeface="Oswald"/>
                <a:cs typeface="Oswald"/>
                <a:sym typeface="Oswald"/>
              </a:rPr>
              <a:t>https://www.gstatic.com/firebasejs/8.2.5/firebase-auth.js"</a:t>
            </a:r>
            <a:r>
              <a:rPr lang="it" sz="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&gt;&lt;/script&gt;                                                                                                                              //librerie compatibili con database europeri alla versione 8.2.5</a:t>
            </a:r>
            <a:endParaRPr sz="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&lt;script src="</a:t>
            </a:r>
            <a:r>
              <a:rPr lang="it" sz="800">
                <a:solidFill>
                  <a:srgbClr val="FF00FF"/>
                </a:solidFill>
                <a:latin typeface="Oswald"/>
                <a:ea typeface="Oswald"/>
                <a:cs typeface="Oswald"/>
                <a:sym typeface="Oswald"/>
              </a:rPr>
              <a:t>https://www.gstatic.com/firebasejs/8.2.5/firebase-database.js</a:t>
            </a:r>
            <a:r>
              <a:rPr lang="it" sz="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"&gt;&lt;/script&gt;</a:t>
            </a:r>
            <a:endParaRPr sz="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</a:t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175075" y="2744675"/>
            <a:ext cx="3152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00">
                <a:solidFill>
                  <a:srgbClr val="FFD966"/>
                </a:solidFill>
                <a:latin typeface="Oswald"/>
                <a:ea typeface="Oswald"/>
                <a:cs typeface="Oswald"/>
                <a:sym typeface="Oswald"/>
              </a:rPr>
              <a:t>//---------------- FUNZIONE AVVIAMENTO ------------------</a:t>
            </a:r>
            <a:endParaRPr sz="1000">
              <a:solidFill>
                <a:srgbClr val="FFD9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var &lt;nomevariabile&gt;;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function Ready(){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&lt;nomevariabile&gt;=document.</a:t>
            </a:r>
            <a:r>
              <a:rPr lang="it" sz="1000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getElementById</a:t>
            </a: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('nomebox').value;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}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// la funzione cattura i dati all’ interno dei box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3071000" y="1650850"/>
            <a:ext cx="30108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9BE5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/>
          <p:cNvPicPr preferRelativeResize="0"/>
          <p:nvPr/>
        </p:nvPicPr>
        <p:blipFill rotWithShape="1">
          <a:blip r:embed="rId3">
            <a:alphaModFix/>
          </a:blip>
          <a:srcRect b="0" l="63730" r="0" t="0"/>
          <a:stretch/>
        </p:blipFill>
        <p:spPr>
          <a:xfrm rot="11">
            <a:off x="5668900" y="5"/>
            <a:ext cx="3475101" cy="51434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Developers Italia: Firebase potenziata per diventare una piattaforma  per app unificata" id="213" name="Google Shape;213;p26"/>
          <p:cNvPicPr preferRelativeResize="0"/>
          <p:nvPr/>
        </p:nvPicPr>
        <p:blipFill rotWithShape="1">
          <a:blip r:embed="rId4">
            <a:alphaModFix/>
          </a:blip>
          <a:srcRect b="30022" l="14106" r="70370" t="28560"/>
          <a:stretch/>
        </p:blipFill>
        <p:spPr>
          <a:xfrm>
            <a:off x="236700" y="390150"/>
            <a:ext cx="285151" cy="3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/>
        </p:nvSpPr>
        <p:spPr>
          <a:xfrm>
            <a:off x="589450" y="300425"/>
            <a:ext cx="649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Codice Javascript - Operazioni </a:t>
            </a:r>
            <a:endParaRPr sz="2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589450" y="935275"/>
            <a:ext cx="5506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9900FF"/>
                </a:solidFill>
                <a:latin typeface="Oswald"/>
                <a:ea typeface="Oswald"/>
                <a:cs typeface="Oswald"/>
                <a:sym typeface="Oswald"/>
              </a:rPr>
              <a:t>var nomevar, key</a:t>
            </a:r>
            <a:r>
              <a:rPr lang="it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;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D966"/>
                </a:solidFill>
                <a:latin typeface="Oswald"/>
                <a:ea typeface="Oswald"/>
                <a:cs typeface="Oswald"/>
                <a:sym typeface="Oswald"/>
              </a:rPr>
              <a:t>//---------------- FUNZIONE AVVIAMENTO ------------------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function </a:t>
            </a:r>
            <a:r>
              <a:rPr lang="it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Ready()</a:t>
            </a:r>
            <a:r>
              <a:rPr lang="it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{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   </a:t>
            </a:r>
            <a:r>
              <a:rPr lang="it">
                <a:solidFill>
                  <a:srgbClr val="9900FF"/>
                </a:solidFill>
                <a:latin typeface="Oswald"/>
                <a:ea typeface="Oswald"/>
                <a:cs typeface="Oswald"/>
                <a:sym typeface="Oswald"/>
              </a:rPr>
              <a:t>nomevar</a:t>
            </a:r>
            <a:r>
              <a:rPr lang="it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=document.</a:t>
            </a:r>
            <a:r>
              <a:rPr lang="it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getElementById</a:t>
            </a:r>
            <a:r>
              <a:rPr lang="it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('nome').value;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} //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FFD966"/>
                </a:solidFill>
                <a:latin typeface="Oswald"/>
                <a:ea typeface="Oswald"/>
                <a:cs typeface="Oswald"/>
                <a:sym typeface="Oswald"/>
              </a:rPr>
              <a:t>//---------------- FUNZIONE INSERT------------------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document.</a:t>
            </a:r>
            <a:r>
              <a:rPr lang="it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getElementById</a:t>
            </a:r>
            <a:r>
              <a:rPr lang="it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('insert').onclick=function() {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  </a:t>
            </a:r>
            <a:r>
              <a:rPr lang="it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  Ready();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    </a:t>
            </a:r>
            <a:r>
              <a:rPr lang="it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firebase</a:t>
            </a:r>
            <a:r>
              <a:rPr lang="it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r>
              <a:rPr lang="it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database</a:t>
            </a:r>
            <a:r>
              <a:rPr lang="it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().ref('student/'+key).set({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        Key: key;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        Variabile: nomevar;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    })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}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5906450" y="1089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//Definizione delle variabili</a:t>
            </a:r>
            <a:endParaRPr/>
          </a:p>
        </p:txBody>
      </p:sp>
      <p:sp>
        <p:nvSpPr>
          <p:cNvPr id="217" name="Google Shape;217;p26"/>
          <p:cNvSpPr txBox="1"/>
          <p:nvPr/>
        </p:nvSpPr>
        <p:spPr>
          <a:xfrm>
            <a:off x="5906450" y="1710175"/>
            <a:ext cx="32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//Funzione per prendere i dati dalle variabili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5943850" y="2828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//Funzione per inserire i dati nel database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9BE5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1481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Sitografia: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148175" y="1152475"/>
            <a:ext cx="502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it">
                <a:solidFill>
                  <a:srgbClr val="FFFFFF"/>
                </a:solidFill>
              </a:rPr>
              <a:t>Cos’è Firebase? → </a:t>
            </a:r>
            <a:r>
              <a:rPr lang="it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it">
                <a:solidFill>
                  <a:srgbClr val="FFFFFF"/>
                </a:solidFill>
              </a:rPr>
              <a:t>Spiegazione di Firebase → </a:t>
            </a:r>
            <a:r>
              <a:rPr lang="it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it">
                <a:solidFill>
                  <a:srgbClr val="FFFFFF"/>
                </a:solidFill>
              </a:rPr>
              <a:t>Differenze tra MongoDB e Firebase → </a:t>
            </a:r>
            <a:r>
              <a:rPr lang="it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it">
                <a:solidFill>
                  <a:srgbClr val="FFFFFF"/>
                </a:solidFill>
              </a:rPr>
              <a:t>Documentazione di Firebase → </a:t>
            </a:r>
            <a:r>
              <a:rPr lang="it" u="sng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it">
                <a:solidFill>
                  <a:srgbClr val="FFFFFF"/>
                </a:solidFill>
              </a:rPr>
              <a:t>Firebase Realtime Database → </a:t>
            </a:r>
            <a:r>
              <a:rPr lang="it" u="sng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it">
                <a:solidFill>
                  <a:srgbClr val="FFFFFF"/>
                </a:solidFill>
              </a:rPr>
              <a:t>Firebase CLI → </a:t>
            </a:r>
            <a:r>
              <a:rPr lang="it" u="sng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 rotWithShape="1">
          <a:blip r:embed="rId9">
            <a:alphaModFix/>
          </a:blip>
          <a:srcRect b="0" l="63664" r="0" t="0"/>
          <a:stretch/>
        </p:blipFill>
        <p:spPr>
          <a:xfrm rot="1874182">
            <a:off x="4983215" y="-527817"/>
            <a:ext cx="5013795" cy="7541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9BE5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" y="1"/>
            <a:ext cx="8075151" cy="51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6170225" y="360350"/>
            <a:ext cx="245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Cos’è </a:t>
            </a:r>
            <a:r>
              <a:rPr lang="it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Firebase</a:t>
            </a:r>
            <a:r>
              <a:rPr lang="it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649025" y="994925"/>
            <a:ext cx="534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Google Firebase è un </a:t>
            </a:r>
            <a:r>
              <a:rPr b="1"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database </a:t>
            </a: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</a:t>
            </a:r>
            <a:r>
              <a:rPr b="1"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cloud</a:t>
            </a: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con la possibilità di aggiornarsi in tempo reale, infatti a differenza dei comuni database non necessita di fare chiamate HTTP per poter aggiornare i valori al suo interno.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differenza dei normali database infatti Firebase lavora con dei </a:t>
            </a:r>
            <a:r>
              <a:rPr b="1"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WebSocket </a:t>
            </a: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che aggiornano i valori  in tempo reale il database.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5" y="410676"/>
            <a:ext cx="2660400" cy="2031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Developers Italia: Firebase potenziata per diventare una piattaforma  per app unificata" id="65" name="Google Shape;65;p14"/>
          <p:cNvPicPr preferRelativeResize="0"/>
          <p:nvPr/>
        </p:nvPicPr>
        <p:blipFill rotWithShape="1">
          <a:blip r:embed="rId5">
            <a:alphaModFix/>
          </a:blip>
          <a:srcRect b="30022" l="14106" r="70370" t="28560"/>
          <a:stretch/>
        </p:blipFill>
        <p:spPr>
          <a:xfrm>
            <a:off x="5930475" y="410663"/>
            <a:ext cx="285151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ucture Firestore (Firebase) For Scalable Chat App | by Hoang Minh Bach |  Level Up Coding"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763" y="3194700"/>
            <a:ext cx="2552225" cy="141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80000" dist="95250">
              <a:srgbClr val="000000">
                <a:alpha val="76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514875" y="450625"/>
            <a:ext cx="49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Funzioni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530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Google Firebase grazie alle sue peculiarità trova applicazione in molti campi tra cui i principali sono: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Creazione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Rilascio e monitoraggio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Analisi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Coinvolgimento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wesome Firebase. 💬 List of Firebase talks, tools… | by James Hegedus |  codeburst" id="73" name="Google Shape;73;p15"/>
          <p:cNvPicPr preferRelativeResize="0"/>
          <p:nvPr/>
        </p:nvPicPr>
        <p:blipFill rotWithShape="1">
          <a:blip r:embed="rId4">
            <a:alphaModFix/>
          </a:blip>
          <a:srcRect b="0" l="30775" r="30775" t="0"/>
          <a:stretch/>
        </p:blipFill>
        <p:spPr>
          <a:xfrm>
            <a:off x="3174450" y="2976900"/>
            <a:ext cx="2634226" cy="2055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Developers Italia: Firebase potenziata per diventare una piattaforma  per app unificata" id="74" name="Google Shape;74;p15"/>
          <p:cNvPicPr preferRelativeResize="0"/>
          <p:nvPr/>
        </p:nvPicPr>
        <p:blipFill rotWithShape="1">
          <a:blip r:embed="rId5">
            <a:alphaModFix/>
          </a:blip>
          <a:srcRect b="30022" l="14106" r="70370" t="28560"/>
          <a:stretch/>
        </p:blipFill>
        <p:spPr>
          <a:xfrm>
            <a:off x="267050" y="491025"/>
            <a:ext cx="285151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rebase As A Backend - Techie Blossom" id="75" name="Google Shape;75;p15"/>
          <p:cNvPicPr preferRelativeResize="0"/>
          <p:nvPr/>
        </p:nvPicPr>
        <p:blipFill rotWithShape="1">
          <a:blip r:embed="rId6">
            <a:alphaModFix/>
          </a:blip>
          <a:srcRect b="15163" l="9167" r="55816" t="22844"/>
          <a:stretch/>
        </p:blipFill>
        <p:spPr>
          <a:xfrm>
            <a:off x="6164675" y="1185238"/>
            <a:ext cx="2874324" cy="28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9BE5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6752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Creazione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675200" y="1152475"/>
            <a:ext cx="439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</a:pPr>
            <a:r>
              <a:rPr lang="it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Database tempo reale</a:t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</a:pPr>
            <a:r>
              <a:rPr lang="it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</a:pPr>
            <a:r>
              <a:rPr lang="it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Autenticazioni</a:t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</a:pPr>
            <a:r>
              <a:rPr lang="it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Cloud Firestore</a:t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</a:pPr>
            <a:r>
              <a:rPr lang="it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Storage</a:t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</a:pPr>
            <a:r>
              <a:rPr lang="it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Hosting</a:t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</a:pPr>
            <a:r>
              <a:rPr lang="it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Funzioni</a:t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9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0" l="63664" r="0" t="0"/>
          <a:stretch/>
        </p:blipFill>
        <p:spPr>
          <a:xfrm rot="1874182">
            <a:off x="4983215" y="-527817"/>
            <a:ext cx="5013795" cy="75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225" y="1696612"/>
            <a:ext cx="3292274" cy="3292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rebase Android fundamental. By Niga Satrio Kumara | by Niga Kumara |  Medium"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2937" y="3044050"/>
            <a:ext cx="1780851" cy="12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7175" y="472600"/>
            <a:ext cx="2871000" cy="169575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340000" dist="85725">
              <a:srgbClr val="000000">
                <a:alpha val="64000"/>
              </a:srgbClr>
            </a:outerShdw>
          </a:effectLst>
        </p:spPr>
      </p:pic>
      <p:pic>
        <p:nvPicPr>
          <p:cNvPr descr="Google Developers Italia: Firebase potenziata per diventare una piattaforma  per app unificata" id="86" name="Google Shape;86;p16"/>
          <p:cNvPicPr preferRelativeResize="0"/>
          <p:nvPr/>
        </p:nvPicPr>
        <p:blipFill rotWithShape="1">
          <a:blip r:embed="rId7">
            <a:alphaModFix/>
          </a:blip>
          <a:srcRect b="30022" l="14106" r="70370" t="28560"/>
          <a:stretch/>
        </p:blipFill>
        <p:spPr>
          <a:xfrm>
            <a:off x="434775" y="620863"/>
            <a:ext cx="285151" cy="3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9BE5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4731200" y="1190200"/>
            <a:ext cx="351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Rilascio e Monitoraggio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5321900" y="1812800"/>
            <a:ext cx="2335200" cy="1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">
                <a:solidFill>
                  <a:schemeClr val="lt1"/>
                </a:solidFill>
              </a:rPr>
              <a:t>Crashlytics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">
                <a:solidFill>
                  <a:schemeClr val="lt1"/>
                </a:solidFill>
              </a:rPr>
              <a:t>Performance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">
                <a:solidFill>
                  <a:schemeClr val="lt1"/>
                </a:solidFill>
              </a:rPr>
              <a:t>Test Lab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">
                <a:solidFill>
                  <a:schemeClr val="lt1"/>
                </a:solidFill>
              </a:rPr>
              <a:t>App Distribution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0" l="63668" r="0" t="0"/>
          <a:stretch/>
        </p:blipFill>
        <p:spPr>
          <a:xfrm rot="8395021">
            <a:off x="-808199" y="-374809"/>
            <a:ext cx="4187675" cy="7805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Developers Italia: Firebase potenziata per diventare una piattaforma  per app unificata" id="94" name="Google Shape;94;p17"/>
          <p:cNvPicPr preferRelativeResize="0"/>
          <p:nvPr/>
        </p:nvPicPr>
        <p:blipFill rotWithShape="1">
          <a:blip r:embed="rId4">
            <a:alphaModFix/>
          </a:blip>
          <a:srcRect b="30022" l="14106" r="70370" t="28560"/>
          <a:stretch/>
        </p:blipFill>
        <p:spPr>
          <a:xfrm>
            <a:off x="4446050" y="1217825"/>
            <a:ext cx="285151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250" y="650075"/>
            <a:ext cx="3983126" cy="3843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rebase Crashlytics | Crash Reporting to help you prioritize and fix  stability issues faster" id="96" name="Google Shape;96;p17"/>
          <p:cNvPicPr preferRelativeResize="0"/>
          <p:nvPr/>
        </p:nvPicPr>
        <p:blipFill rotWithShape="1">
          <a:blip r:embed="rId6">
            <a:alphaModFix/>
          </a:blip>
          <a:srcRect b="31503" l="24345" r="24283" t="5828"/>
          <a:stretch/>
        </p:blipFill>
        <p:spPr>
          <a:xfrm>
            <a:off x="1350138" y="2312575"/>
            <a:ext cx="1945351" cy="13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9BE5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576250" y="464550"/>
            <a:ext cx="124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Analisi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72025" y="1073725"/>
            <a:ext cx="243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it">
                <a:solidFill>
                  <a:srgbClr val="FFFFFF"/>
                </a:solidFill>
              </a:rPr>
              <a:t>Dashboard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it">
                <a:solidFill>
                  <a:srgbClr val="FFFFFF"/>
                </a:solidFill>
              </a:rPr>
              <a:t>Events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it">
                <a:solidFill>
                  <a:srgbClr val="FFFFFF"/>
                </a:solidFill>
              </a:rPr>
              <a:t>Conversions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it">
                <a:solidFill>
                  <a:srgbClr val="FFFFFF"/>
                </a:solidFill>
              </a:rPr>
              <a:t>Audiences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it">
                <a:solidFill>
                  <a:srgbClr val="FFFFFF"/>
                </a:solidFill>
              </a:rPr>
              <a:t>Funnels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it">
                <a:solidFill>
                  <a:srgbClr val="FFFFFF"/>
                </a:solidFill>
              </a:rPr>
              <a:t>User Properties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it">
                <a:solidFill>
                  <a:srgbClr val="FFFFFF"/>
                </a:solidFill>
              </a:rPr>
              <a:t>Latest Release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it">
                <a:solidFill>
                  <a:srgbClr val="FFFFFF"/>
                </a:solidFill>
              </a:rPr>
              <a:t>Retention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it">
                <a:solidFill>
                  <a:srgbClr val="FFFFFF"/>
                </a:solidFill>
              </a:rPr>
              <a:t>StreamView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it">
                <a:solidFill>
                  <a:srgbClr val="FFFFFF"/>
                </a:solidFill>
              </a:rPr>
              <a:t>DebugView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0" l="63730" r="0" t="0"/>
          <a:stretch/>
        </p:blipFill>
        <p:spPr>
          <a:xfrm rot="773947">
            <a:off x="4641976" y="-421922"/>
            <a:ext cx="4967972" cy="6186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Developers Italia: Firebase potenziata per diventare una piattaforma  per app unificata" id="104" name="Google Shape;104;p18"/>
          <p:cNvPicPr preferRelativeResize="0"/>
          <p:nvPr/>
        </p:nvPicPr>
        <p:blipFill rotWithShape="1">
          <a:blip r:embed="rId4">
            <a:alphaModFix/>
          </a:blip>
          <a:srcRect b="30022" l="14106" r="70370" t="28560"/>
          <a:stretch/>
        </p:blipFill>
        <p:spPr>
          <a:xfrm>
            <a:off x="339725" y="524575"/>
            <a:ext cx="285151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Analytics | Firebase" id="105" name="Google Shape;105;p18"/>
          <p:cNvPicPr preferRelativeResize="0"/>
          <p:nvPr/>
        </p:nvPicPr>
        <p:blipFill rotWithShape="1">
          <a:blip r:embed="rId5">
            <a:alphaModFix/>
          </a:blip>
          <a:srcRect b="60653" l="33826" r="33964" t="8828"/>
          <a:stretch/>
        </p:blipFill>
        <p:spPr>
          <a:xfrm rot="-349956">
            <a:off x="5621089" y="252347"/>
            <a:ext cx="1753195" cy="934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Analytics | Firebase" id="106" name="Google Shape;106;p18"/>
          <p:cNvPicPr preferRelativeResize="0"/>
          <p:nvPr/>
        </p:nvPicPr>
        <p:blipFill rotWithShape="1">
          <a:blip r:embed="rId6">
            <a:alphaModFix/>
          </a:blip>
          <a:srcRect b="24322" l="10914" r="67764" t="0"/>
          <a:stretch/>
        </p:blipFill>
        <p:spPr>
          <a:xfrm rot="664504">
            <a:off x="5001486" y="1841529"/>
            <a:ext cx="1258502" cy="2512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Analytics | Firebase" id="107" name="Google Shape;107;p18"/>
          <p:cNvPicPr preferRelativeResize="0"/>
          <p:nvPr/>
        </p:nvPicPr>
        <p:blipFill rotWithShape="1">
          <a:blip r:embed="rId5">
            <a:alphaModFix/>
          </a:blip>
          <a:srcRect b="60605" l="65582" r="3060" t="8912"/>
          <a:stretch/>
        </p:blipFill>
        <p:spPr>
          <a:xfrm rot="1107865">
            <a:off x="6815111" y="1414437"/>
            <a:ext cx="2052304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Analytics | Firebase" id="108" name="Google Shape;108;p18"/>
          <p:cNvPicPr preferRelativeResize="0"/>
          <p:nvPr/>
        </p:nvPicPr>
        <p:blipFill rotWithShape="1">
          <a:blip r:embed="rId5">
            <a:alphaModFix/>
          </a:blip>
          <a:srcRect b="30427" l="34679" r="33981" t="38681"/>
          <a:stretch/>
        </p:blipFill>
        <p:spPr>
          <a:xfrm rot="858508">
            <a:off x="6228462" y="3699555"/>
            <a:ext cx="1795003" cy="9952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Analytics | Firebase" id="109" name="Google Shape;109;p18"/>
          <p:cNvPicPr preferRelativeResize="0"/>
          <p:nvPr/>
        </p:nvPicPr>
        <p:blipFill rotWithShape="1">
          <a:blip r:embed="rId5">
            <a:alphaModFix/>
          </a:blip>
          <a:srcRect b="31100" l="65191" r="2599" t="38381"/>
          <a:stretch/>
        </p:blipFill>
        <p:spPr>
          <a:xfrm rot="-443397">
            <a:off x="6482402" y="2656486"/>
            <a:ext cx="1364524" cy="727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9BE5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5664075" y="690625"/>
            <a:ext cx="24333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Coinvolgimento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5606625" y="1442600"/>
            <a:ext cx="2548200" cy="31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Predictions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A/B Testing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Cloud Messaging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In-App Messaging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Remote Config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Dynamic Links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AdMob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 b="0" l="63723" r="0" t="0"/>
          <a:stretch/>
        </p:blipFill>
        <p:spPr>
          <a:xfrm rot="8722855">
            <a:off x="-792099" y="-832498"/>
            <a:ext cx="4896199" cy="82653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Developers Italia: Firebase potenziata per diventare una piattaforma  per app unificata" id="117" name="Google Shape;117;p19"/>
          <p:cNvPicPr preferRelativeResize="0"/>
          <p:nvPr/>
        </p:nvPicPr>
        <p:blipFill rotWithShape="1">
          <a:blip r:embed="rId4">
            <a:alphaModFix/>
          </a:blip>
          <a:srcRect b="30022" l="14106" r="70370" t="28560"/>
          <a:stretch/>
        </p:blipFill>
        <p:spPr>
          <a:xfrm>
            <a:off x="5421725" y="731425"/>
            <a:ext cx="285151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roducing Firebase App Distribution - YouTube" id="118" name="Google Shape;118;p19"/>
          <p:cNvPicPr preferRelativeResize="0"/>
          <p:nvPr/>
        </p:nvPicPr>
        <p:blipFill rotWithShape="1">
          <a:blip r:embed="rId5">
            <a:alphaModFix/>
          </a:blip>
          <a:srcRect b="30244" l="3113" r="48307" t="8095"/>
          <a:stretch/>
        </p:blipFill>
        <p:spPr>
          <a:xfrm>
            <a:off x="738800" y="452025"/>
            <a:ext cx="2548200" cy="1819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roducing Firebase App Distribution - YouTube" id="119" name="Google Shape;119;p19"/>
          <p:cNvPicPr preferRelativeResize="0"/>
          <p:nvPr/>
        </p:nvPicPr>
        <p:blipFill rotWithShape="1">
          <a:blip r:embed="rId6">
            <a:alphaModFix/>
          </a:blip>
          <a:srcRect b="30404" l="52924" r="2668" t="2327"/>
          <a:stretch/>
        </p:blipFill>
        <p:spPr>
          <a:xfrm>
            <a:off x="1129502" y="3001925"/>
            <a:ext cx="2309926" cy="196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9BE5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Pro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927725"/>
            <a:ext cx="4058400" cy="29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Dati aggiornati in tempo reale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Aggiornamento “Offline”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Dati archiviati da Google Cloud Storage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Hosting di file statici 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Dati utilizzati per creare applicazioni adattabili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 già esistenti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Sicurezza a livello di nodo dati</a:t>
            </a:r>
            <a:r>
              <a:rPr lang="it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b="0" l="63664" r="0" t="0"/>
          <a:stretch/>
        </p:blipFill>
        <p:spPr>
          <a:xfrm rot="1874182">
            <a:off x="4983215" y="-527817"/>
            <a:ext cx="5013795" cy="75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6475" y="1962251"/>
            <a:ext cx="3078850" cy="3078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Firebase Blog: Announcing Mobile Offline Support"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550" y="3338000"/>
            <a:ext cx="1706710" cy="93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Developers Italia: Firebase potenziata per diventare una piattaforma  per app unificata" id="129" name="Google Shape;129;p20"/>
          <p:cNvPicPr preferRelativeResize="0"/>
          <p:nvPr/>
        </p:nvPicPr>
        <p:blipFill rotWithShape="1">
          <a:blip r:embed="rId6">
            <a:alphaModFix/>
          </a:blip>
          <a:srcRect b="30022" l="14106" r="70370" t="28560"/>
          <a:stretch/>
        </p:blipFill>
        <p:spPr>
          <a:xfrm>
            <a:off x="104925" y="496625"/>
            <a:ext cx="285151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for post" id="130" name="Google Shape;130;p20"/>
          <p:cNvPicPr preferRelativeResize="0"/>
          <p:nvPr/>
        </p:nvPicPr>
        <p:blipFill rotWithShape="1">
          <a:blip r:embed="rId7">
            <a:alphaModFix/>
          </a:blip>
          <a:srcRect b="56048" l="8676" r="68656" t="10321"/>
          <a:stretch/>
        </p:blipFill>
        <p:spPr>
          <a:xfrm>
            <a:off x="4521275" y="132225"/>
            <a:ext cx="1103774" cy="93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for post" id="131" name="Google Shape;131;p20"/>
          <p:cNvPicPr preferRelativeResize="0"/>
          <p:nvPr/>
        </p:nvPicPr>
        <p:blipFill rotWithShape="1">
          <a:blip r:embed="rId7">
            <a:alphaModFix/>
          </a:blip>
          <a:srcRect b="9633" l="9380" r="68354" t="49837"/>
          <a:stretch/>
        </p:blipFill>
        <p:spPr>
          <a:xfrm>
            <a:off x="4715375" y="1233268"/>
            <a:ext cx="760675" cy="787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for post" id="132" name="Google Shape;132;p20"/>
          <p:cNvPicPr preferRelativeResize="0"/>
          <p:nvPr/>
        </p:nvPicPr>
        <p:blipFill rotWithShape="1">
          <a:blip r:embed="rId7">
            <a:alphaModFix/>
          </a:blip>
          <a:srcRect b="23657" l="35009" r="42724" t="50580"/>
          <a:stretch/>
        </p:blipFill>
        <p:spPr>
          <a:xfrm>
            <a:off x="5983175" y="445013"/>
            <a:ext cx="1148750" cy="756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for post" id="133" name="Google Shape;133;p20"/>
          <p:cNvPicPr preferRelativeResize="0"/>
          <p:nvPr/>
        </p:nvPicPr>
        <p:blipFill rotWithShape="1">
          <a:blip r:embed="rId7">
            <a:alphaModFix/>
          </a:blip>
          <a:srcRect b="13059" l="68182" r="9551" t="15378"/>
          <a:stretch/>
        </p:blipFill>
        <p:spPr>
          <a:xfrm>
            <a:off x="6775325" y="1210513"/>
            <a:ext cx="1489125" cy="2722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for post" id="134" name="Google Shape;134;p20"/>
          <p:cNvPicPr preferRelativeResize="0"/>
          <p:nvPr/>
        </p:nvPicPr>
        <p:blipFill rotWithShape="1">
          <a:blip r:embed="rId7">
            <a:alphaModFix/>
          </a:blip>
          <a:srcRect b="56383" l="34662" r="43072" t="26336"/>
          <a:stretch/>
        </p:blipFill>
        <p:spPr>
          <a:xfrm>
            <a:off x="5821325" y="1637975"/>
            <a:ext cx="1148750" cy="5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9BE5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789350" y="375825"/>
            <a:ext cx="186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Contro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4789350" y="1061725"/>
            <a:ext cx="415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Supporto limitato per iOS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Modello di dati tradizionali non applicabili a causa di NoSQL 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Nessuna installazione in locale 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Lato a pagamento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Capacità di query limitate (JSON)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it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Non funzionante in Paesi dove Google è proibito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b="0" l="63723" r="0" t="0"/>
          <a:stretch/>
        </p:blipFill>
        <p:spPr>
          <a:xfrm rot="8722855">
            <a:off x="-864924" y="-848098"/>
            <a:ext cx="4896199" cy="82653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Developers Italia: Firebase potenziata per diventare una piattaforma  per app unificata" id="142" name="Google Shape;142;p21"/>
          <p:cNvPicPr preferRelativeResize="0"/>
          <p:nvPr/>
        </p:nvPicPr>
        <p:blipFill rotWithShape="1">
          <a:blip r:embed="rId4">
            <a:alphaModFix/>
          </a:blip>
          <a:srcRect b="30022" l="14106" r="70370" t="28560"/>
          <a:stretch/>
        </p:blipFill>
        <p:spPr>
          <a:xfrm>
            <a:off x="4532150" y="431725"/>
            <a:ext cx="285151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d, simbolo del dollaro | Icona Gratis"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66558">
            <a:off x="1668156" y="2109568"/>
            <a:ext cx="1576438" cy="1576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 Apple Logo - LogoDix" id="144" name="Google Shape;14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18470">
            <a:off x="388875" y="438550"/>
            <a:ext cx="1586200" cy="158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ervices in China grind to a halt as June 4 nears" id="145" name="Google Shape;14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2325" y="4176175"/>
            <a:ext cx="2307074" cy="9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